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13"/>
  </p:notesMasterIdLst>
  <p:sldIdLst>
    <p:sldId id="256" r:id="rId2"/>
    <p:sldId id="302" r:id="rId3"/>
    <p:sldId id="286" r:id="rId4"/>
    <p:sldId id="288" r:id="rId5"/>
    <p:sldId id="287" r:id="rId6"/>
    <p:sldId id="279" r:id="rId7"/>
    <p:sldId id="291" r:id="rId8"/>
    <p:sldId id="295" r:id="rId9"/>
    <p:sldId id="298" r:id="rId10"/>
    <p:sldId id="296" r:id="rId11"/>
    <p:sldId id="299" r:id="rId12"/>
  </p:sldIdLst>
  <p:sldSz cx="9144000" cy="6858000" type="screen4x3"/>
  <p:notesSz cx="6888163" cy="100187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  <a:srgbClr val="EB35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A06CC674-1C1A-42AF-849A-84B2C16CA4E7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39CC657F-18AE-483F-9B24-7D79D2214C1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6314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C657F-18AE-483F-9B24-7D79D2214C11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C657F-18AE-483F-9B24-7D79D2214C11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C657F-18AE-483F-9B24-7D79D2214C11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C657F-18AE-483F-9B24-7D79D2214C11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C657F-18AE-483F-9B24-7D79D2214C11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C657F-18AE-483F-9B24-7D79D2214C11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C657F-18AE-483F-9B24-7D79D2214C11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59E58-79F4-4C0B-8089-0FDDF505060F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054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C657F-18AE-483F-9B24-7D79D2214C11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C657F-18AE-483F-9B24-7D79D2214C11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C657F-18AE-483F-9B24-7D79D2214C11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3413125"/>
            <a:ext cx="6934200" cy="866775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4327525"/>
            <a:ext cx="6934200" cy="757238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sz="36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D7AFA9E4-E6C9-429A-AB09-29C58FF04093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1059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A91440D-C345-452F-B6F0-0E94F4F97A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FA9E4-E6C9-429A-AB09-29C58FF04093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1440D-C345-452F-B6F0-0E94F4F97A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35738" y="357188"/>
            <a:ext cx="1997075" cy="6096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9750" y="357188"/>
            <a:ext cx="5843588" cy="6096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FA9E4-E6C9-429A-AB09-29C58FF04093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1440D-C345-452F-B6F0-0E94F4F97A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FA9E4-E6C9-429A-AB09-29C58FF04093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1440D-C345-452F-B6F0-0E94F4F97A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FA9E4-E6C9-429A-AB09-29C58FF04093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1440D-C345-452F-B6F0-0E94F4F97A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39750" y="1700213"/>
            <a:ext cx="3919538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3921125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FA9E4-E6C9-429A-AB09-29C58FF04093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1440D-C345-452F-B6F0-0E94F4F97A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FA9E4-E6C9-429A-AB09-29C58FF04093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1440D-C345-452F-B6F0-0E94F4F97A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FA9E4-E6C9-429A-AB09-29C58FF04093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1440D-C345-452F-B6F0-0E94F4F97A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FA9E4-E6C9-429A-AB09-29C58FF04093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1440D-C345-452F-B6F0-0E94F4F97A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FA9E4-E6C9-429A-AB09-29C58FF04093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1440D-C345-452F-B6F0-0E94F4F97A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FA9E4-E6C9-429A-AB09-29C58FF04093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1440D-C345-452F-B6F0-0E94F4F97A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357188"/>
            <a:ext cx="7993063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按一下以編輯標題樣式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700213"/>
            <a:ext cx="7993063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		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ea typeface="新細明體" charset="-120"/>
              </a:defRPr>
            </a:lvl1pPr>
          </a:lstStyle>
          <a:p>
            <a:fld id="{D7AFA9E4-E6C9-429A-AB09-29C58FF04093}" type="datetimeFigureOut">
              <a:rPr lang="zh-TW" altLang="en-US" smtClean="0"/>
              <a:pPr/>
              <a:t>2026/04/15</a:t>
            </a:fld>
            <a:endParaRPr lang="zh-TW" altLang="en-US"/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ea typeface="新細明體" charset="-120"/>
              </a:defRPr>
            </a:lvl1pPr>
          </a:lstStyle>
          <a:p>
            <a:endParaRPr lang="zh-TW" altLang="en-US"/>
          </a:p>
        </p:txBody>
      </p:sp>
      <p:sp>
        <p:nvSpPr>
          <p:cNvPr id="1095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ea typeface="新細明體" charset="-120"/>
              </a:defRPr>
            </a:lvl1pPr>
          </a:lstStyle>
          <a:p>
            <a:fld id="{AA91440D-C345-452F-B6F0-0E94F4F97A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hpd.ndhu.edu.tw/ezfiles/53/1053/img/129/385513607.do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3212977"/>
            <a:ext cx="9144000" cy="1066924"/>
          </a:xfrm>
        </p:spPr>
        <p:txBody>
          <a:bodyPr/>
          <a:lstStyle/>
          <a:p>
            <a:r>
              <a:rPr lang="zh-TW" altLang="en-US" sz="4600" b="1" u="sng" cap="all" dirty="0">
                <a:ln/>
                <a:solidFill>
                  <a:srgbClr val="0000FF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微軟正黑體" pitchFamily="34" charset="-120"/>
                <a:ea typeface="微軟正黑體" pitchFamily="34" charset="-120"/>
              </a:rPr>
              <a:t>教育系</a:t>
            </a:r>
            <a:r>
              <a:rPr lang="zh-TW" altLang="en-US" sz="4600" b="1" u="sng" cap="all" dirty="0">
                <a:ln/>
                <a:solidFill>
                  <a:srgbClr val="FF0000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微軟正黑體" pitchFamily="34" charset="-120"/>
                <a:ea typeface="微軟正黑體" pitchFamily="34" charset="-120"/>
              </a:rPr>
              <a:t>五年連續修讀學、碩士學位</a:t>
            </a:r>
          </a:p>
        </p:txBody>
      </p:sp>
    </p:spTree>
    <p:extLst>
      <p:ext uri="{BB962C8B-B14F-4D97-AF65-F5344CB8AC3E}">
        <p14:creationId xmlns:p14="http://schemas.microsoft.com/office/powerpoint/2010/main" val="82875034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教育碩士班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對一般大學畢業生或儲備教師提供多元化課程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協助學生奠定紮實的教育理論基礎與教育研究能力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開發自我潛能成為卓越的教育人才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具備從事不同領域之教育訓練、人力資源發展或潛能開發等文教事業之能力與行動力。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申請資訊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611560" y="1825169"/>
            <a:ext cx="684033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/>
              <a:t>申請時間：</a:t>
            </a:r>
            <a:r>
              <a:rPr lang="en-US" altLang="zh-TW" b="1" i="0" dirty="0">
                <a:solidFill>
                  <a:srgbClr val="FF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115</a:t>
            </a:r>
            <a:r>
              <a:rPr lang="zh-TW" altLang="en-US" b="1" i="0" dirty="0">
                <a:solidFill>
                  <a:srgbClr val="FF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年</a:t>
            </a:r>
            <a:r>
              <a:rPr lang="en-US" altLang="zh-TW" b="1" i="0" dirty="0">
                <a:solidFill>
                  <a:srgbClr val="FF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5</a:t>
            </a:r>
            <a:r>
              <a:rPr lang="zh-TW" altLang="en-US" b="1" i="0" dirty="0">
                <a:solidFill>
                  <a:srgbClr val="FF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月</a:t>
            </a:r>
            <a:r>
              <a:rPr lang="en-US" altLang="zh-TW" b="1" i="0" dirty="0">
                <a:solidFill>
                  <a:srgbClr val="FF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</a:t>
            </a:r>
            <a:r>
              <a:rPr lang="zh-TW" altLang="en-US" b="1" i="0" dirty="0">
                <a:solidFill>
                  <a:srgbClr val="FF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日至</a:t>
            </a:r>
            <a:r>
              <a:rPr lang="en-US" altLang="zh-TW" b="1" i="0" dirty="0">
                <a:solidFill>
                  <a:srgbClr val="FF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115</a:t>
            </a:r>
            <a:r>
              <a:rPr lang="zh-TW" altLang="en-US" b="1" i="0" dirty="0">
                <a:solidFill>
                  <a:srgbClr val="FF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年</a:t>
            </a:r>
            <a:r>
              <a:rPr lang="en-US" altLang="zh-TW" b="1" i="0" dirty="0">
                <a:solidFill>
                  <a:srgbClr val="FF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5</a:t>
            </a:r>
            <a:r>
              <a:rPr lang="zh-TW" altLang="en-US" b="1" i="0" dirty="0">
                <a:solidFill>
                  <a:srgbClr val="FF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月</a:t>
            </a:r>
            <a:r>
              <a:rPr lang="en-US" altLang="zh-TW" b="1" i="0" dirty="0">
                <a:solidFill>
                  <a:srgbClr val="FF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15</a:t>
            </a:r>
            <a:r>
              <a:rPr lang="zh-TW" altLang="en-US" b="1" i="0" dirty="0">
                <a:solidFill>
                  <a:srgbClr val="FF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日（週五）</a:t>
            </a:r>
            <a:endParaRPr lang="en-US" altLang="zh-TW" b="1" i="0" dirty="0">
              <a:solidFill>
                <a:srgbClr val="FF0000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b="1" dirty="0"/>
              <a:t>準備資料：</a:t>
            </a:r>
            <a:endParaRPr lang="en-US" altLang="zh-TW" b="1" dirty="0"/>
          </a:p>
          <a:p>
            <a:r>
              <a:rPr lang="en-US" altLang="zh-TW" dirty="0"/>
              <a:t>1.</a:t>
            </a:r>
            <a:r>
              <a:rPr lang="zh-TW" altLang="zh-TW" dirty="0"/>
              <a:t>申請表</a:t>
            </a:r>
            <a:endParaRPr lang="en-US" altLang="zh-TW" dirty="0"/>
          </a:p>
          <a:p>
            <a:r>
              <a:rPr lang="en-US" altLang="zh-TW" dirty="0"/>
              <a:t>2.</a:t>
            </a:r>
            <a:r>
              <a:rPr lang="zh-TW" altLang="zh-TW" dirty="0"/>
              <a:t>學士班歷年成績表（含名次或百分比）正本</a:t>
            </a:r>
            <a:r>
              <a:rPr lang="en-US" altLang="zh-TW" dirty="0"/>
              <a:t>1 </a:t>
            </a:r>
            <a:r>
              <a:rPr lang="zh-TW" altLang="zh-TW" dirty="0"/>
              <a:t>份</a:t>
            </a:r>
            <a:endParaRPr lang="en-US" altLang="zh-TW" dirty="0"/>
          </a:p>
          <a:p>
            <a:r>
              <a:rPr lang="en-US" altLang="zh-TW" dirty="0"/>
              <a:t>3.</a:t>
            </a:r>
            <a:r>
              <a:rPr lang="zh-TW" altLang="zh-TW" dirty="0"/>
              <a:t>自傳（</a:t>
            </a:r>
            <a:r>
              <a:rPr lang="en-US" altLang="zh-TW" dirty="0"/>
              <a:t>600 </a:t>
            </a:r>
            <a:r>
              <a:rPr lang="zh-TW" altLang="zh-TW" dirty="0"/>
              <a:t>字以內，</a:t>
            </a:r>
            <a:r>
              <a:rPr lang="en-US" altLang="zh-TW" dirty="0"/>
              <a:t>12 </a:t>
            </a:r>
            <a:r>
              <a:rPr lang="zh-TW" altLang="zh-TW" dirty="0"/>
              <a:t>號字）。</a:t>
            </a:r>
            <a:endParaRPr lang="en-US" altLang="zh-TW" dirty="0"/>
          </a:p>
          <a:p>
            <a:r>
              <a:rPr lang="en-US" altLang="zh-TW" dirty="0"/>
              <a:t>4.</a:t>
            </a:r>
            <a:r>
              <a:rPr lang="zh-TW" altLang="zh-TW" dirty="0"/>
              <a:t>讀書計畫</a:t>
            </a:r>
            <a:endParaRPr lang="en-US" altLang="zh-TW" dirty="0"/>
          </a:p>
          <a:p>
            <a:r>
              <a:rPr lang="en-US" altLang="zh-TW" dirty="0"/>
              <a:t>5.</a:t>
            </a:r>
            <a:r>
              <a:rPr lang="zh-TW" altLang="zh-TW" dirty="0"/>
              <a:t>其他有助審查之資料（國科會專題研究計畫、全國性獲獎</a:t>
            </a:r>
            <a:r>
              <a:rPr lang="en-US" altLang="zh-TW" dirty="0"/>
              <a:t>…</a:t>
            </a:r>
            <a:r>
              <a:rPr lang="zh-TW" altLang="zh-TW" dirty="0"/>
              <a:t>等）</a:t>
            </a:r>
            <a:endParaRPr lang="en-US" altLang="zh-TW" dirty="0"/>
          </a:p>
          <a:p>
            <a:endParaRPr lang="en-US" altLang="zh-TW" b="1" dirty="0"/>
          </a:p>
          <a:p>
            <a:r>
              <a:rPr lang="zh-TW" altLang="en-US" b="1" dirty="0"/>
              <a:t>甄選標準：</a:t>
            </a:r>
            <a:r>
              <a:rPr lang="zh-TW" altLang="zh-TW" dirty="0">
                <a:solidFill>
                  <a:srgbClr val="FF0000"/>
                </a:solidFill>
              </a:rPr>
              <a:t>歷年學業成績佔</a:t>
            </a:r>
            <a:r>
              <a:rPr lang="en-US" altLang="zh-TW" dirty="0">
                <a:solidFill>
                  <a:srgbClr val="FF0000"/>
                </a:solidFill>
              </a:rPr>
              <a:t>50 %</a:t>
            </a:r>
            <a:r>
              <a:rPr lang="zh-TW" altLang="en-US" dirty="0">
                <a:solidFill>
                  <a:srgbClr val="FF0000"/>
                </a:solidFill>
              </a:rPr>
              <a:t>＋</a:t>
            </a:r>
            <a:r>
              <a:rPr lang="zh-TW" altLang="zh-TW" dirty="0">
                <a:solidFill>
                  <a:srgbClr val="FF0000"/>
                </a:solidFill>
              </a:rPr>
              <a:t>資料審查佔</a:t>
            </a:r>
            <a:r>
              <a:rPr lang="en-US" altLang="zh-TW" dirty="0">
                <a:solidFill>
                  <a:srgbClr val="FF0000"/>
                </a:solidFill>
              </a:rPr>
              <a:t>50%</a:t>
            </a:r>
            <a:r>
              <a:rPr lang="zh-TW" altLang="zh-TW" dirty="0"/>
              <a:t>。</a:t>
            </a:r>
          </a:p>
          <a:p>
            <a:endParaRPr lang="en-US" altLang="zh-TW" b="1" dirty="0"/>
          </a:p>
          <a:p>
            <a:endParaRPr lang="en-US" altLang="zh-TW" b="1" dirty="0"/>
          </a:p>
        </p:txBody>
      </p:sp>
      <p:sp>
        <p:nvSpPr>
          <p:cNvPr id="4" name="文字方塊 3"/>
          <p:cNvSpPr txBox="1"/>
          <p:nvPr/>
        </p:nvSpPr>
        <p:spPr>
          <a:xfrm>
            <a:off x="2347641" y="5912485"/>
            <a:ext cx="6573652" cy="923330"/>
          </a:xfrm>
          <a:prstGeom prst="rect">
            <a:avLst/>
          </a:prstGeom>
          <a:noFill/>
          <a:ln>
            <a:solidFill>
              <a:schemeClr val="bg2">
                <a:lumMod val="25000"/>
                <a:lumOff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b="1" dirty="0"/>
              <a:t>教育碩士班：温素悠    </a:t>
            </a:r>
            <a:endParaRPr lang="en-US" altLang="zh-TW" b="1" dirty="0"/>
          </a:p>
          <a:p>
            <a:r>
              <a:rPr lang="zh-TW" altLang="en-US" b="1" dirty="0"/>
              <a:t>                                    </a:t>
            </a:r>
            <a:r>
              <a:rPr lang="en-US" altLang="zh-TW" b="1" dirty="0"/>
              <a:t>Tel</a:t>
            </a:r>
            <a:r>
              <a:rPr lang="zh-TW" altLang="en-US" b="1" dirty="0"/>
              <a:t>：（</a:t>
            </a:r>
            <a:r>
              <a:rPr lang="en-US" altLang="zh-TW" b="1" dirty="0"/>
              <a:t>03</a:t>
            </a:r>
            <a:r>
              <a:rPr lang="zh-TW" altLang="en-US" b="1" dirty="0"/>
              <a:t>）</a:t>
            </a:r>
            <a:r>
              <a:rPr lang="en-US" altLang="zh-TW" b="1" dirty="0"/>
              <a:t>890-3823</a:t>
            </a:r>
          </a:p>
          <a:p>
            <a:r>
              <a:rPr lang="zh-TW" altLang="en-US" b="1" dirty="0"/>
              <a:t>                                    </a:t>
            </a:r>
            <a:r>
              <a:rPr lang="en-US" altLang="zh-TW" b="1" dirty="0"/>
              <a:t>Email</a:t>
            </a:r>
            <a:r>
              <a:rPr lang="zh-TW" altLang="en-US" b="1" dirty="0"/>
              <a:t>：</a:t>
            </a:r>
            <a:r>
              <a:rPr lang="en-US" altLang="zh-TW" b="1" dirty="0"/>
              <a:t>yuyu@gms.ndhu.edu.tw</a:t>
            </a:r>
            <a:endParaRPr lang="zh-TW" altLang="en-US" b="1" dirty="0"/>
          </a:p>
        </p:txBody>
      </p:sp>
      <p:sp>
        <p:nvSpPr>
          <p:cNvPr id="6" name="文字方塊 5"/>
          <p:cNvSpPr txBox="1"/>
          <p:nvPr/>
        </p:nvSpPr>
        <p:spPr>
          <a:xfrm>
            <a:off x="2347641" y="4960008"/>
            <a:ext cx="6573652" cy="923330"/>
          </a:xfrm>
          <a:prstGeom prst="rect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b="1" dirty="0"/>
              <a:t>科學教育碩士班：蔡明堅</a:t>
            </a:r>
            <a:endParaRPr lang="en-US" altLang="zh-TW" b="1" dirty="0"/>
          </a:p>
          <a:p>
            <a:r>
              <a:rPr lang="zh-TW" altLang="en-US" b="1" dirty="0"/>
              <a:t>                                    </a:t>
            </a:r>
            <a:r>
              <a:rPr lang="en-US" altLang="zh-TW" b="1" dirty="0"/>
              <a:t>Tel</a:t>
            </a:r>
            <a:r>
              <a:rPr lang="zh-TW" altLang="en-US" b="1" dirty="0"/>
              <a:t>：（</a:t>
            </a:r>
            <a:r>
              <a:rPr lang="en-US" altLang="zh-TW" b="1" dirty="0"/>
              <a:t>03</a:t>
            </a:r>
            <a:r>
              <a:rPr lang="zh-TW" altLang="en-US" b="1" dirty="0"/>
              <a:t>）</a:t>
            </a:r>
            <a:r>
              <a:rPr lang="en-US" altLang="zh-TW" b="1" dirty="0"/>
              <a:t>890-3824</a:t>
            </a:r>
          </a:p>
          <a:p>
            <a:r>
              <a:rPr lang="zh-TW" altLang="en-US" b="1" dirty="0"/>
              <a:t>                                    </a:t>
            </a:r>
            <a:r>
              <a:rPr lang="en-US" altLang="zh-TW" b="1" dirty="0"/>
              <a:t>Email</a:t>
            </a:r>
            <a:r>
              <a:rPr lang="zh-TW" altLang="en-US" b="1" dirty="0"/>
              <a:t>：</a:t>
            </a:r>
            <a:r>
              <a:rPr lang="en-US" altLang="zh-TW" b="1" dirty="0"/>
              <a:t>esontsai@gms.ndhu.edu.tw</a:t>
            </a:r>
            <a:endParaRPr lang="zh-TW" alt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為什麼要申請三加二？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節省時間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學費減免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領取獎學金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理由一：節省時間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在短暫的人生旅途中，我們必須把握有限的時間，連續修讀方案能夠有效節省寶貴的時間，做最有利的規劃，如果能夠比其他人縮短前進的道路，也越容易成功！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理由二：節省學費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本校提供申請通過之</a:t>
            </a:r>
            <a:r>
              <a:rPr lang="zh-TW" altLang="en-US" sz="2800" u="sng" dirty="0">
                <a:latin typeface="微軟正黑體" pitchFamily="34" charset="-120"/>
                <a:ea typeface="微軟正黑體" pitchFamily="34" charset="-120"/>
              </a:rPr>
              <a:t>準研究生於大四期間學雜費</a:t>
            </a:r>
            <a:r>
              <a:rPr lang="zh-TW" altLang="en-US" sz="2800" u="sng" dirty="0">
                <a:solidFill>
                  <a:srgbClr val="FF0066"/>
                </a:solidFill>
                <a:latin typeface="微軟正黑體" pitchFamily="34" charset="-120"/>
                <a:ea typeface="微軟正黑體" pitchFamily="34" charset="-120"/>
              </a:rPr>
              <a:t>減半收取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，惟需先繳交全額學雜費；俟通過本校碩士班</a:t>
            </a:r>
            <a:r>
              <a:rPr lang="en-US" altLang="zh-TW" sz="2800" dirty="0"/>
              <a:t>(</a:t>
            </a:r>
            <a:r>
              <a:rPr lang="zh-TW" altLang="en-US" sz="2800" dirty="0"/>
              <a:t>不含在職專班</a:t>
            </a:r>
            <a:r>
              <a:rPr lang="en-US" altLang="zh-TW" sz="2800" dirty="0"/>
              <a:t>)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入學甄試或考試，</a:t>
            </a:r>
            <a:r>
              <a:rPr lang="zh-TW" altLang="en-US" sz="2800" dirty="0"/>
              <a:t>且於應屆學士班畢業，連續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就讀碩一時申請退費。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1800" b="1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dirty="0"/>
              <a:t>取得各師資類科資格之應屆學士班畢業生，於畢業後第一學期完成教育實習，第二學期即就讀碩士班視同連續修讀，得申請退費。</a:t>
            </a:r>
            <a:r>
              <a:rPr lang="en-US" altLang="zh-TW" sz="2800" dirty="0"/>
              <a:t>(</a:t>
            </a:r>
            <a:r>
              <a:rPr lang="zh-TW" altLang="en-US" sz="2800" dirty="0"/>
              <a:t>統一於每學年第</a:t>
            </a:r>
            <a:r>
              <a:rPr lang="en-US" altLang="zh-TW" sz="2800" dirty="0"/>
              <a:t>1</a:t>
            </a:r>
            <a:r>
              <a:rPr lang="zh-TW" altLang="en-US" sz="2800" dirty="0"/>
              <a:t>學期辦理退費</a:t>
            </a:r>
            <a:r>
              <a:rPr lang="en-US" altLang="zh-TW" sz="2800" dirty="0"/>
              <a:t>)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理由三：領取本校獎學金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750" y="1700213"/>
            <a:ext cx="7993063" cy="3600995"/>
          </a:xfrm>
        </p:spPr>
        <p:txBody>
          <a:bodyPr/>
          <a:lstStyle/>
          <a:p>
            <a:r>
              <a:rPr lang="zh-TW" altLang="en-US" sz="2000" dirty="0">
                <a:latin typeface="微軟正黑體" pitchFamily="34" charset="-120"/>
                <a:ea typeface="微軟正黑體" pitchFamily="34" charset="-120"/>
              </a:rPr>
              <a:t>依據本校「</a:t>
            </a: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優秀碩博士班新生入學獎勵辦法</a:t>
            </a:r>
            <a:r>
              <a:rPr lang="zh-TW" altLang="en-US" sz="2000" dirty="0">
                <a:latin typeface="微軟正黑體" pitchFamily="34" charset="-120"/>
                <a:ea typeface="微軟正黑體" pitchFamily="34" charset="-120"/>
              </a:rPr>
              <a:t>」，為獎勵本校優秀學生留校升學，本校特本獎勵辦法。</a:t>
            </a:r>
          </a:p>
          <a:p>
            <a:r>
              <a:rPr lang="zh-TW" altLang="en-US" sz="2000" dirty="0">
                <a:latin typeface="微軟正黑體" pitchFamily="34" charset="-120"/>
                <a:ea typeface="微軟正黑體" pitchFamily="34" charset="-120"/>
              </a:rPr>
              <a:t>獎助對象：申請本獎學金者，須為本校在學生且不具有其他專職之碩、博士研究生。</a:t>
            </a:r>
          </a:p>
          <a:p>
            <a:r>
              <a:rPr lang="zh-TW" altLang="en-US" sz="2000" dirty="0">
                <a:latin typeface="微軟正黑體" pitchFamily="34" charset="-120"/>
                <a:ea typeface="微軟正黑體" pitchFamily="34" charset="-120"/>
              </a:rPr>
              <a:t>本校各系大學部應屆畢業生，獲得本獎學金之條件如下（碩士班）：</a:t>
            </a:r>
          </a:p>
          <a:p>
            <a:pPr>
              <a:buNone/>
            </a:pPr>
            <a:r>
              <a:rPr lang="en-US" altLang="zh-TW" sz="2000" dirty="0">
                <a:latin typeface="微軟正黑體" pitchFamily="34" charset="-120"/>
                <a:ea typeface="微軟正黑體" pitchFamily="34" charset="-120"/>
              </a:rPr>
              <a:t>	1.</a:t>
            </a:r>
            <a:r>
              <a:rPr lang="zh-TW" altLang="en-US" sz="2000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2000" dirty="0"/>
              <a:t>大學部在學前三年成績為該系、學位學程前</a:t>
            </a:r>
            <a:r>
              <a:rPr lang="zh-TW" altLang="en-US" sz="2000" dirty="0">
                <a:solidFill>
                  <a:srgbClr val="FF0000"/>
                </a:solidFill>
              </a:rPr>
              <a:t>百分之十</a:t>
            </a:r>
            <a:r>
              <a:rPr lang="zh-TW" altLang="en-US" sz="2000" dirty="0"/>
              <a:t>，得申請獎   </a:t>
            </a:r>
            <a:endParaRPr lang="en-US" altLang="zh-TW" sz="2000" dirty="0"/>
          </a:p>
          <a:p>
            <a:pPr>
              <a:buNone/>
            </a:pPr>
            <a:r>
              <a:rPr lang="zh-TW" altLang="en-US" sz="2000" dirty="0"/>
              <a:t>         學金</a:t>
            </a:r>
            <a:r>
              <a:rPr lang="en-US" altLang="zh-TW" sz="2000" dirty="0"/>
              <a:t>50,000</a:t>
            </a:r>
            <a:r>
              <a:rPr lang="zh-TW" altLang="en-US" sz="2000" dirty="0"/>
              <a:t>元。碩士班入學後第一學年平均成績</a:t>
            </a:r>
            <a:r>
              <a:rPr lang="en-US" altLang="zh-TW" sz="2000" dirty="0"/>
              <a:t>GPA</a:t>
            </a:r>
            <a:r>
              <a:rPr lang="zh-TW" altLang="en-US" sz="2000" dirty="0"/>
              <a:t>達</a:t>
            </a:r>
            <a:r>
              <a:rPr lang="en-US" altLang="zh-TW" sz="2000" dirty="0"/>
              <a:t>3.7</a:t>
            </a:r>
            <a:r>
              <a:rPr lang="zh-TW" altLang="en-US" sz="2000" dirty="0"/>
              <a:t>（</a:t>
            </a:r>
            <a:r>
              <a:rPr lang="en-US" altLang="zh-TW" sz="2000" dirty="0"/>
              <a:t>80</a:t>
            </a:r>
            <a:r>
              <a:rPr lang="zh-TW" altLang="en-US" sz="2000" dirty="0"/>
              <a:t>  </a:t>
            </a:r>
            <a:endParaRPr lang="en-US" altLang="zh-TW" sz="2000" dirty="0"/>
          </a:p>
          <a:p>
            <a:pPr>
              <a:buNone/>
            </a:pPr>
            <a:r>
              <a:rPr lang="zh-TW" altLang="en-US" sz="2000" dirty="0"/>
              <a:t>         分）以上得再申請；本項獲獎總計二次為限。</a:t>
            </a:r>
          </a:p>
          <a:p>
            <a:pPr marL="0" indent="0">
              <a:buNone/>
            </a:pPr>
            <a:r>
              <a:rPr lang="zh-TW" altLang="en-US" sz="2000" dirty="0"/>
              <a:t>     </a:t>
            </a:r>
            <a:r>
              <a:rPr lang="en-US" altLang="zh-TW" sz="2000" dirty="0"/>
              <a:t>2.</a:t>
            </a:r>
            <a:r>
              <a:rPr lang="zh-TW" altLang="en-US" sz="2000" dirty="0"/>
              <a:t>大學部在學前三年成績為該系、學位學程前</a:t>
            </a:r>
            <a:r>
              <a:rPr lang="zh-TW" altLang="en-US" sz="2000" dirty="0">
                <a:solidFill>
                  <a:schemeClr val="bg2">
                    <a:lumMod val="75000"/>
                    <a:lumOff val="25000"/>
                  </a:schemeClr>
                </a:solidFill>
              </a:rPr>
              <a:t>百分之二十</a:t>
            </a:r>
            <a:r>
              <a:rPr lang="zh-TW" altLang="en-US" sz="2000" dirty="0"/>
              <a:t>，得申請  </a:t>
            </a:r>
            <a:endParaRPr lang="en-US" altLang="zh-TW" sz="2000" dirty="0"/>
          </a:p>
          <a:p>
            <a:pPr marL="0" indent="0">
              <a:buNone/>
            </a:pPr>
            <a:r>
              <a:rPr lang="zh-TW" altLang="en-US" sz="2000" dirty="0"/>
              <a:t>        獎學金</a:t>
            </a:r>
            <a:r>
              <a:rPr lang="en-US" altLang="zh-TW" sz="2000" dirty="0"/>
              <a:t>25,000</a:t>
            </a:r>
            <a:r>
              <a:rPr lang="zh-TW" altLang="en-US" sz="2000" dirty="0"/>
              <a:t>元，以一次為限。</a:t>
            </a:r>
            <a:endParaRPr lang="en-US" altLang="zh-TW" sz="2000" dirty="0"/>
          </a:p>
          <a:p>
            <a:pPr marL="0" indent="0">
              <a:buNone/>
            </a:pPr>
            <a:r>
              <a:rPr lang="zh-TW" altLang="en-US" sz="2000" dirty="0"/>
              <a:t>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1020312連續修讀說明會\3_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8593782" cy="6477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270189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五年修讀學、碩士 </a:t>
            </a:r>
            <a:r>
              <a:rPr lang="zh-TW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hlinkClick r:id="rId3"/>
              </a:rPr>
              <a:t>實施細則</a:t>
            </a:r>
            <a:endParaRPr lang="zh-TW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重點提醒：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★</a:t>
            </a:r>
            <a:r>
              <a:rPr lang="zh-TW" altLang="zh-TW" dirty="0"/>
              <a:t>準研究生須於大四期間至少修習所申請之</a:t>
            </a:r>
            <a:r>
              <a:rPr lang="zh-TW" altLang="en-US" dirty="0"/>
              <a:t>  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</a:t>
            </a:r>
            <a:r>
              <a:rPr lang="zh-TW" altLang="zh-TW" dirty="0"/>
              <a:t>碩士班</a:t>
            </a:r>
            <a:r>
              <a:rPr lang="en-US" altLang="zh-TW" dirty="0">
                <a:solidFill>
                  <a:schemeClr val="bg2">
                    <a:lumMod val="75000"/>
                    <a:lumOff val="25000"/>
                  </a:schemeClr>
                </a:solidFill>
              </a:rPr>
              <a:t>4</a:t>
            </a:r>
            <a:r>
              <a:rPr lang="zh-TW" altLang="zh-TW" dirty="0">
                <a:solidFill>
                  <a:schemeClr val="bg2">
                    <a:lumMod val="75000"/>
                    <a:lumOff val="25000"/>
                  </a:schemeClr>
                </a:solidFill>
              </a:rPr>
              <a:t>學分</a:t>
            </a:r>
            <a:r>
              <a:rPr lang="zh-TW" altLang="zh-TW" dirty="0"/>
              <a:t>課程，所有選修課程免繳學</a:t>
            </a:r>
            <a:r>
              <a:rPr lang="zh-TW" altLang="en-US" dirty="0"/>
              <a:t>  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</a:t>
            </a:r>
            <a:r>
              <a:rPr lang="zh-TW" altLang="zh-TW" dirty="0"/>
              <a:t>分費。未依規定修習者取消準研究生資格。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★</a:t>
            </a:r>
            <a:r>
              <a:rPr lang="zh-TW" altLang="zh-TW" dirty="0"/>
              <a:t>準研究生必須於第八學期</a:t>
            </a:r>
            <a:r>
              <a:rPr lang="en-US" altLang="zh-TW" dirty="0"/>
              <a:t>(</a:t>
            </a:r>
            <a:r>
              <a:rPr lang="zh-TW" altLang="zh-TW" dirty="0"/>
              <a:t>含</a:t>
            </a:r>
            <a:r>
              <a:rPr lang="en-US" altLang="zh-TW" dirty="0"/>
              <a:t>)</a:t>
            </a:r>
            <a:r>
              <a:rPr lang="zh-TW" altLang="zh-TW" dirty="0"/>
              <a:t>之前取得學</a:t>
            </a:r>
            <a:r>
              <a:rPr lang="zh-TW" altLang="en-US" dirty="0"/>
              <a:t>  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</a:t>
            </a:r>
            <a:r>
              <a:rPr lang="zh-TW" altLang="zh-TW" dirty="0"/>
              <a:t>士學位，並參加碩士班入學甄試或考試，</a:t>
            </a:r>
            <a:r>
              <a:rPr lang="zh-TW" altLang="en-US" dirty="0"/>
              <a:t>  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</a:t>
            </a:r>
            <a:r>
              <a:rPr lang="zh-TW" altLang="zh-TW" dirty="0"/>
              <a:t>通過甄試或考試者，始正式取得碩士班研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</a:t>
            </a:r>
            <a:r>
              <a:rPr lang="zh-TW" altLang="zh-TW" dirty="0"/>
              <a:t>究生之資格</a:t>
            </a:r>
            <a:r>
              <a:rPr lang="zh-TW" altLang="en-US" dirty="0"/>
              <a:t>。</a:t>
            </a:r>
            <a:endParaRPr lang="en-US" altLang="zh-TW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教育與潛能開發學系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本系可五年修讀班別（名額）：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    科學教育碩士班（ </a:t>
            </a:r>
            <a:r>
              <a:rPr lang="en-US" altLang="zh-TW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5</a:t>
            </a:r>
            <a:r>
              <a:rPr lang="zh-TW" altLang="en-US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名）</a:t>
            </a:r>
            <a:endParaRPr lang="en-US" altLang="zh-TW" b="1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    教育碩士班（ </a:t>
            </a:r>
            <a:r>
              <a:rPr lang="en-US" altLang="zh-TW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5</a:t>
            </a:r>
            <a:r>
              <a:rPr lang="zh-TW" altLang="en-US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名）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科學教育碩士班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750" y="1700213"/>
            <a:ext cx="8604250" cy="4752975"/>
          </a:xfrm>
        </p:spPr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培養從事科學教育學術研究人才。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促進科學教育專業中小學科學師資。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培養大眾科學教育及科學傳播的人才。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兼具認知與多元文化取向，融合科學素養與人文關懷。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加強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PISA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情境式命題與探究取向教學之培養。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修課時間集中，每週僅需一天修課。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時間管理設計範本">
  <a:themeElements>
    <a:clrScheme name="Office 佈景主題 1">
      <a:dk1>
        <a:srgbClr val="003366"/>
      </a:dk1>
      <a:lt1>
        <a:srgbClr val="FFFFFF"/>
      </a:lt1>
      <a:dk2>
        <a:srgbClr val="003366"/>
      </a:dk2>
      <a:lt2>
        <a:srgbClr val="220011"/>
      </a:lt2>
      <a:accent1>
        <a:srgbClr val="009900"/>
      </a:accent1>
      <a:accent2>
        <a:srgbClr val="336699"/>
      </a:accent2>
      <a:accent3>
        <a:srgbClr val="FFFFFF"/>
      </a:accent3>
      <a:accent4>
        <a:srgbClr val="002A56"/>
      </a:accent4>
      <a:accent5>
        <a:srgbClr val="AACAAA"/>
      </a:accent5>
      <a:accent6>
        <a:srgbClr val="2D5C8A"/>
      </a:accent6>
      <a:hlink>
        <a:srgbClr val="00CC99"/>
      </a:hlink>
      <a:folHlink>
        <a:srgbClr val="0099FF"/>
      </a:folHlink>
    </a:clrScheme>
    <a:fontScheme name="Office 佈景主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佈景主題 1">
        <a:dk1>
          <a:srgbClr val="003366"/>
        </a:dk1>
        <a:lt1>
          <a:srgbClr val="FFFFFF"/>
        </a:lt1>
        <a:dk2>
          <a:srgbClr val="003366"/>
        </a:dk2>
        <a:lt2>
          <a:srgbClr val="220011"/>
        </a:lt2>
        <a:accent1>
          <a:srgbClr val="009900"/>
        </a:accent1>
        <a:accent2>
          <a:srgbClr val="336699"/>
        </a:accent2>
        <a:accent3>
          <a:srgbClr val="FFFFFF"/>
        </a:accent3>
        <a:accent4>
          <a:srgbClr val="002A56"/>
        </a:accent4>
        <a:accent5>
          <a:srgbClr val="AACAAA"/>
        </a:accent5>
        <a:accent6>
          <a:srgbClr val="2D5C8A"/>
        </a:accent6>
        <a:hlink>
          <a:srgbClr val="00CC99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時間管理簡報範本</Template>
  <TotalTime>326</TotalTime>
  <Words>765</Words>
  <Application>Microsoft Office PowerPoint</Application>
  <PresentationFormat>如螢幕大小 (4:3)</PresentationFormat>
  <Paragraphs>74</Paragraphs>
  <Slides>11</Slides>
  <Notes>11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微軟正黑體</vt:lpstr>
      <vt:lpstr>微軟正黑體</vt:lpstr>
      <vt:lpstr>Arial</vt:lpstr>
      <vt:lpstr>Calibri</vt:lpstr>
      <vt:lpstr>Wingdings</vt:lpstr>
      <vt:lpstr>時間管理設計範本</vt:lpstr>
      <vt:lpstr>教育系五年連續修讀學、碩士學位</vt:lpstr>
      <vt:lpstr>為什麼要申請三加二？</vt:lpstr>
      <vt:lpstr>理由一：節省時間</vt:lpstr>
      <vt:lpstr>理由二：節省學費</vt:lpstr>
      <vt:lpstr>理由三：領取本校獎學金</vt:lpstr>
      <vt:lpstr>PowerPoint 簡報</vt:lpstr>
      <vt:lpstr>五年修讀學、碩士 實施細則</vt:lpstr>
      <vt:lpstr>教育與潛能開發學系</vt:lpstr>
      <vt:lpstr>科學教育碩士班</vt:lpstr>
      <vt:lpstr>教育碩士班</vt:lpstr>
      <vt:lpstr>申請資訊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41</cp:revision>
  <cp:lastPrinted>2020-03-13T08:14:29Z</cp:lastPrinted>
  <dcterms:created xsi:type="dcterms:W3CDTF">2014-12-14T06:47:50Z</dcterms:created>
  <dcterms:modified xsi:type="dcterms:W3CDTF">2026-04-15T02:46:39Z</dcterms:modified>
</cp:coreProperties>
</file>